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3" r:id="rId3"/>
    <p:sldId id="257" r:id="rId4"/>
    <p:sldId id="258" r:id="rId5"/>
    <p:sldId id="259" r:id="rId6"/>
    <p:sldId id="260" r:id="rId7"/>
    <p:sldId id="267" r:id="rId8"/>
    <p:sldId id="268" r:id="rId9"/>
    <p:sldId id="270" r:id="rId10"/>
    <p:sldId id="271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EED8"/>
    <a:srgbClr val="4472C4"/>
    <a:srgbClr val="142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7E37F-0FBC-5649-AA40-894D25FDCB6E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99178-386E-BF41-AB75-1CB7DC8E0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99178-386E-BF41-AB75-1CB7DC8E04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2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8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99178-386E-BF41-AB75-1CB7DC8E04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2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99178-386E-BF41-AB75-1CB7DC8E04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3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6F0C7-1BEA-AF42-A3E5-B98EC8049D4C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2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62E5-628E-D444-A05F-ABB22EFACD25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F837-C2FB-1E44-BB4A-50DD910AEA3E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0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70317" cy="5623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1487424"/>
            <a:ext cx="11411712" cy="219456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3626290"/>
            <a:ext cx="11375136" cy="543675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9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6591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7C33B-1AFC-CB42-89E8-D8B4BDB6DF19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1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3B4E-977A-CC41-B05E-5B9363413C0C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9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AD27-A74C-7A46-A47F-FAD0720FD4F6}" type="datetime1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E9AE-EA6B-254E-9A84-D3E3240B0EE6}" type="datetime1">
              <a:rPr lang="en-US" smtClean="0"/>
              <a:t>10/12/17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0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B3FDC-A67C-714B-8408-3018C91033DB}" type="datetime1">
              <a:rPr lang="en-US" smtClean="0"/>
              <a:t>10/12/17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6EC20-E4AB-364E-BBD1-894E2949A668}" type="datetime1">
              <a:rPr lang="en-US" smtClean="0"/>
              <a:t>10/12/17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0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3E90-711E-1F4D-B5C6-FA45F9421728}" type="datetime1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1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7EE4-3890-DF4D-8DA8-BC2B160346FA}" type="datetime1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8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721CA-A713-1844-A7A3-BCC2092E5D87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IBM Data Science Experience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0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eem.tahir@ibm.com" TargetMode="External"/><Relationship Id="rId4" Type="http://schemas.openxmlformats.org/officeDocument/2006/relationships/hyperlink" Target="http://reem.td@gmail.com" TargetMode="External"/><Relationship Id="rId5" Type="http://schemas.openxmlformats.org/officeDocument/2006/relationships/hyperlink" Target="https://github.com/ReemTahir" TargetMode="External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datascience.ibm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25136" r="6371" b="26031"/>
          <a:stretch/>
        </p:blipFill>
        <p:spPr>
          <a:xfrm>
            <a:off x="4890639" y="1932688"/>
            <a:ext cx="2410720" cy="1304757"/>
          </a:xfrm>
          <a:prstGeom prst="rect">
            <a:avLst/>
          </a:prstGeom>
          <a:solidFill>
            <a:srgbClr val="142934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1160" y="2959198"/>
            <a:ext cx="7349678" cy="96297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Python For Consultants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0692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Reem Tahir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Cognitive Consultant/Data Scientist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75" y="5587989"/>
            <a:ext cx="2697857" cy="104503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33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4227830"/>
            <a:ext cx="10058400" cy="2493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27290"/>
            <a:ext cx="12192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Understanding the Notebook</a:t>
            </a:r>
            <a:endParaRPr lang="en-US" dirty="0"/>
          </a:p>
          <a:p>
            <a:endParaRPr lang="en-US" dirty="0" smtClean="0"/>
          </a:p>
          <a:p>
            <a:r>
              <a:rPr lang="en-US" b="1" u="sng" dirty="0" smtClean="0">
                <a:solidFill>
                  <a:srgbClr val="4472C4"/>
                </a:solidFill>
              </a:rPr>
              <a:t>Cells </a:t>
            </a:r>
            <a:r>
              <a:rPr lang="en-US" dirty="0" smtClean="0"/>
              <a:t>are the textboxes that you will be coding/writing in</a:t>
            </a:r>
          </a:p>
          <a:p>
            <a:endParaRPr lang="en-US" dirty="0" smtClean="0"/>
          </a:p>
          <a:p>
            <a:r>
              <a:rPr lang="en-US" b="1" u="sng" dirty="0" smtClean="0">
                <a:solidFill>
                  <a:srgbClr val="C00000"/>
                </a:solidFill>
              </a:rPr>
              <a:t>Kernel</a:t>
            </a:r>
            <a:r>
              <a:rPr lang="en-US" dirty="0" smtClean="0"/>
              <a:t> - a “computational engine” that executes the code contained in a </a:t>
            </a:r>
            <a:r>
              <a:rPr lang="en-US" b="1" dirty="0" smtClean="0"/>
              <a:t>Notebook</a:t>
            </a:r>
            <a:r>
              <a:rPr lang="en-US" dirty="0" smtClean="0"/>
              <a:t> document, in this case it is a Python Kernel. *Note: If you change the Kernel the  code in the whole notebook may ”break” (not work) if it’s in the wrong language</a:t>
            </a:r>
          </a:p>
          <a:p>
            <a:endParaRPr lang="en-US" dirty="0" smtClean="0"/>
          </a:p>
          <a:p>
            <a:r>
              <a:rPr lang="en-US" b="1" u="sng" dirty="0" smtClean="0"/>
              <a:t>Format</a:t>
            </a:r>
            <a:r>
              <a:rPr lang="en-US" dirty="0" smtClean="0"/>
              <a:t> Determines the type of cell</a:t>
            </a:r>
          </a:p>
          <a:p>
            <a:r>
              <a:rPr lang="en-US" u="sng" dirty="0" smtClean="0"/>
              <a:t>Code- </a:t>
            </a:r>
            <a:r>
              <a:rPr lang="en-US" dirty="0" smtClean="0"/>
              <a:t> Runs Python Code</a:t>
            </a:r>
          </a:p>
          <a:p>
            <a:r>
              <a:rPr lang="en-US" u="sng" dirty="0" smtClean="0"/>
              <a:t>Markdown- </a:t>
            </a:r>
            <a:r>
              <a:rPr lang="en-US" dirty="0" smtClean="0"/>
              <a:t> Runs HTML</a:t>
            </a:r>
          </a:p>
          <a:p>
            <a:r>
              <a:rPr lang="en-US" u="sng" dirty="0" smtClean="0"/>
              <a:t>Raw </a:t>
            </a:r>
            <a:r>
              <a:rPr lang="en-US" u="sng" dirty="0" err="1" smtClean="0"/>
              <a:t>NBConvert</a:t>
            </a:r>
            <a:r>
              <a:rPr lang="en-US" u="sng" dirty="0" smtClean="0"/>
              <a:t>- </a:t>
            </a:r>
            <a:r>
              <a:rPr lang="en-US" dirty="0" smtClean="0"/>
              <a:t> Can convert your notebook to a different file type (HTML, </a:t>
            </a:r>
            <a:r>
              <a:rPr lang="en-US" dirty="0" err="1" smtClean="0"/>
              <a:t>LaTeX</a:t>
            </a:r>
            <a:r>
              <a:rPr lang="en-US" dirty="0" smtClean="0"/>
              <a:t>, PDF, </a:t>
            </a:r>
            <a:r>
              <a:rPr lang="en-US" dirty="0" err="1" smtClean="0"/>
              <a:t>reStructuredText</a:t>
            </a:r>
            <a:r>
              <a:rPr lang="en-US" dirty="0" smtClean="0"/>
              <a:t>, etc.)</a:t>
            </a:r>
          </a:p>
          <a:p>
            <a:r>
              <a:rPr lang="en-US" u="sng" dirty="0" smtClean="0"/>
              <a:t>Heading- </a:t>
            </a:r>
            <a:r>
              <a:rPr lang="en-US" dirty="0" smtClean="0"/>
              <a:t> This feature doesn’t work and will prompt you to use Markdown</a:t>
            </a:r>
            <a:endParaRPr lang="en-US" dirty="0"/>
          </a:p>
        </p:txBody>
      </p:sp>
      <p:sp>
        <p:nvSpPr>
          <p:cNvPr id="9" name="5-Point Star 8"/>
          <p:cNvSpPr/>
          <p:nvPr/>
        </p:nvSpPr>
        <p:spPr>
          <a:xfrm>
            <a:off x="2028825" y="5700713"/>
            <a:ext cx="271463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3709988" y="5067301"/>
            <a:ext cx="271463" cy="228600"/>
          </a:xfrm>
          <a:prstGeom prst="star5">
            <a:avLst/>
          </a:prstGeom>
          <a:solidFill>
            <a:srgbClr val="6DEE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52725" y="4857749"/>
            <a:ext cx="347663" cy="209551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4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87" y="0"/>
            <a:ext cx="8599488" cy="2131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87" y="2120588"/>
            <a:ext cx="8599488" cy="205432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87" y="4174909"/>
            <a:ext cx="8599488" cy="271719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38138" y="1876425"/>
            <a:ext cx="5137149" cy="4351338"/>
          </a:xfrm>
        </p:spPr>
        <p:txBody>
          <a:bodyPr>
            <a:normAutofit fontScale="70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&lt;p&gt; You should write text in here&lt;/p&gt;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&lt;a </a:t>
            </a:r>
            <a:r>
              <a:rPr lang="en-US" sz="2400" dirty="0" err="1" smtClean="0"/>
              <a:t>href</a:t>
            </a:r>
            <a:r>
              <a:rPr lang="en-US" sz="2400" dirty="0" smtClean="0"/>
              <a:t> = “website </a:t>
            </a:r>
            <a:r>
              <a:rPr lang="en-US" sz="2400" dirty="0" err="1" smtClean="0"/>
              <a:t>url</a:t>
            </a:r>
            <a:r>
              <a:rPr lang="en-US" sz="2400" dirty="0" smtClean="0"/>
              <a:t>”&gt; type name of website here&lt;/a&gt;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6600" dirty="0"/>
              <a:t># Heading 1 size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800" dirty="0"/>
              <a:t>## Heading 2 size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dirty="0"/>
              <a:t>### Heading 3 size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/>
              <a:t>#### Heading 4 size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/>
              <a:t>&lt;p&gt;&lt;/p&gt; Paragraph size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For more resources on HTML5, CSS, or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visit: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hlinkClick r:id="rId5"/>
              </a:rPr>
              <a:t>https://www.w3schools.com/</a:t>
            </a:r>
            <a:endParaRPr lang="en-US" sz="2400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1450" y="365125"/>
            <a:ext cx="5303837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HTML Basics: </a:t>
            </a:r>
            <a:br>
              <a:rPr lang="en-US" dirty="0" smtClean="0"/>
            </a:br>
            <a:r>
              <a:rPr lang="en-US" sz="3600" dirty="0" smtClean="0"/>
              <a:t>Hyper-Text Mark-Up Language</a:t>
            </a:r>
            <a:endParaRPr lang="en-US" sz="3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6DEED8">
              <a:alpha val="5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00441" y="1339285"/>
            <a:ext cx="4928341" cy="5047228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1219170">
              <a:lnSpc>
                <a:spcPct val="90000"/>
              </a:lnSpc>
            </a:pPr>
            <a:endParaRPr kumimoji="0" lang="en-US" sz="2667" dirty="0">
              <a:solidFill>
                <a:srgbClr val="191919"/>
              </a:solidFill>
              <a:latin typeface="HelvNeue Light for IBM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0441" y="1559884"/>
            <a:ext cx="4928341" cy="425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Reem Tahir</a:t>
            </a:r>
            <a:endParaRPr lang="en-US" sz="2800" dirty="0">
              <a:latin typeface="HelvNeue Bold for IBM" charset="0"/>
              <a:ea typeface="HelvNeue Bold for IBM" charset="0"/>
              <a:cs typeface="HelvNeue Bold for IBM" charset="0"/>
            </a:endParaRPr>
          </a:p>
          <a:p>
            <a:pPr algn="ctr"/>
            <a:r>
              <a:rPr lang="en-US" sz="1867" dirty="0" smtClean="0"/>
              <a:t>Cognitive Consultant/ Data Scientist</a:t>
            </a:r>
            <a:r>
              <a:rPr lang="en-US" sz="1867" dirty="0"/>
              <a:t/>
            </a:r>
            <a:br>
              <a:rPr lang="en-US" sz="1867" dirty="0"/>
            </a:br>
            <a:r>
              <a:rPr lang="en-US" sz="1867" dirty="0" smtClean="0"/>
              <a:t>GBS, </a:t>
            </a:r>
            <a:r>
              <a:rPr lang="en-US" sz="1867" dirty="0" err="1" smtClean="0"/>
              <a:t>CbD</a:t>
            </a:r>
            <a:endParaRPr lang="en-US" sz="1867" dirty="0" smtClean="0"/>
          </a:p>
          <a:p>
            <a:pPr algn="ctr"/>
            <a:endParaRPr lang="en-US" sz="1867" dirty="0"/>
          </a:p>
          <a:p>
            <a:r>
              <a:rPr lang="en-US" sz="1867" dirty="0" smtClean="0"/>
              <a:t>Reem Tahir attended Southern Methodist University, studying Statistical Sciences. She completed the General Assembly Data Science Immersive Bootcamp. Reem is currently a data scientist at IBM.</a:t>
            </a:r>
            <a:endParaRPr lang="en-US" sz="1867" dirty="0"/>
          </a:p>
          <a:p>
            <a:pPr algn="ctr"/>
            <a:endParaRPr lang="en-US" sz="1867" dirty="0" smtClean="0">
              <a:solidFill>
                <a:schemeClr val="tx2"/>
              </a:solidFill>
              <a:hlinkClick r:id="rId3"/>
            </a:endParaRPr>
          </a:p>
          <a:p>
            <a:pPr algn="ctr"/>
            <a:endParaRPr lang="en-US" sz="1867" dirty="0">
              <a:solidFill>
                <a:schemeClr val="tx2"/>
              </a:solidFill>
              <a:hlinkClick r:id="rId3"/>
            </a:endParaRPr>
          </a:p>
          <a:p>
            <a:pPr algn="ctr"/>
            <a:endParaRPr lang="en-US" sz="1867" dirty="0">
              <a:solidFill>
                <a:schemeClr val="tx2"/>
              </a:solidFill>
              <a:hlinkClick r:id="rId3"/>
            </a:endParaRPr>
          </a:p>
          <a:p>
            <a:r>
              <a:rPr lang="en-US" sz="1867" dirty="0" smtClean="0">
                <a:solidFill>
                  <a:schemeClr val="tx2"/>
                </a:solidFill>
              </a:rPr>
              <a:t>Email: </a:t>
            </a:r>
            <a:r>
              <a:rPr lang="en-US" sz="1867" dirty="0" smtClean="0">
                <a:solidFill>
                  <a:schemeClr val="tx2"/>
                </a:solidFill>
                <a:hlinkClick r:id="rId4"/>
              </a:rPr>
              <a:t>reem.td@gmail.com</a:t>
            </a:r>
            <a:endParaRPr lang="en-US" sz="1867" dirty="0" smtClean="0">
              <a:solidFill>
                <a:schemeClr val="tx2"/>
              </a:solidFill>
            </a:endParaRPr>
          </a:p>
          <a:p>
            <a:r>
              <a:rPr lang="en-US" sz="1867" dirty="0" err="1" smtClean="0">
                <a:solidFill>
                  <a:schemeClr val="tx2"/>
                </a:solidFill>
              </a:rPr>
              <a:t>Github</a:t>
            </a:r>
            <a:r>
              <a:rPr lang="en-US" sz="1867" dirty="0" smtClean="0">
                <a:solidFill>
                  <a:schemeClr val="tx2"/>
                </a:solidFill>
              </a:rPr>
              <a:t>: </a:t>
            </a:r>
            <a:r>
              <a:rPr lang="en-US" sz="1867" dirty="0" smtClean="0">
                <a:solidFill>
                  <a:schemeClr val="tx2"/>
                </a:solidFill>
                <a:hlinkClick r:id="rId5"/>
              </a:rPr>
              <a:t>https://</a:t>
            </a:r>
            <a:r>
              <a:rPr lang="en-US" sz="1867" dirty="0" err="1" smtClean="0">
                <a:solidFill>
                  <a:schemeClr val="tx2"/>
                </a:solidFill>
                <a:hlinkClick r:id="rId5"/>
              </a:rPr>
              <a:t>github.com</a:t>
            </a:r>
            <a:r>
              <a:rPr lang="en-US" sz="1867" dirty="0" smtClean="0">
                <a:solidFill>
                  <a:schemeClr val="tx2"/>
                </a:solidFill>
                <a:hlinkClick r:id="rId5"/>
              </a:rPr>
              <a:t>/</a:t>
            </a:r>
            <a:r>
              <a:rPr lang="en-US" sz="1867" dirty="0" err="1" smtClean="0">
                <a:solidFill>
                  <a:schemeClr val="tx2"/>
                </a:solidFill>
                <a:hlinkClick r:id="rId5"/>
              </a:rPr>
              <a:t>ReemTahir</a:t>
            </a:r>
            <a:endParaRPr lang="en-US" sz="1867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441" y="305656"/>
            <a:ext cx="118264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 smtClean="0">
                <a:latin typeface="Lubalin Demi for IBM" charset="0"/>
                <a:ea typeface="Lubalin Demi for IBM" charset="0"/>
                <a:cs typeface="Lubalin Demi for IBM" charset="0"/>
              </a:rPr>
              <a:t>Your Instructor</a:t>
            </a:r>
            <a:endParaRPr lang="en-US" sz="4000" dirty="0">
              <a:latin typeface="Lubalin Demi for IBM" charset="0"/>
              <a:ea typeface="Lubalin Demi for IBM" charset="0"/>
              <a:cs typeface="Lubalin Demi for IBM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66" y="1339285"/>
            <a:ext cx="5041863" cy="50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2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Should Consultants Know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is one of the most common programming languages</a:t>
            </a:r>
          </a:p>
          <a:p>
            <a:r>
              <a:rPr lang="en-US" dirty="0" smtClean="0"/>
              <a:t>Allows you to communicate better with technical team members</a:t>
            </a:r>
          </a:p>
          <a:p>
            <a:r>
              <a:rPr lang="en-US" dirty="0" smtClean="0"/>
              <a:t>Helps you understand software implications of business decisions</a:t>
            </a:r>
          </a:p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IBM Data Science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2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Lesson 1:</a:t>
            </a:r>
            <a:r>
              <a:rPr lang="en-US" dirty="0" smtClean="0"/>
              <a:t>  Set up &amp; Overview</a:t>
            </a:r>
          </a:p>
          <a:p>
            <a:r>
              <a:rPr lang="en-US" u="sng" dirty="0" smtClean="0"/>
              <a:t>Lesson 2:</a:t>
            </a:r>
            <a:r>
              <a:rPr lang="en-US" dirty="0" smtClean="0"/>
              <a:t>  Python Basics</a:t>
            </a:r>
          </a:p>
          <a:p>
            <a:r>
              <a:rPr lang="en-US" u="sng" dirty="0" smtClean="0"/>
              <a:t>Lesson 3:</a:t>
            </a:r>
            <a:r>
              <a:rPr lang="en-US" dirty="0" smtClean="0"/>
              <a:t>  More Python</a:t>
            </a:r>
          </a:p>
          <a:p>
            <a:r>
              <a:rPr lang="en-US" u="sng" dirty="0" smtClean="0"/>
              <a:t>Lesson 4:</a:t>
            </a:r>
            <a:r>
              <a:rPr lang="en-US" dirty="0" smtClean="0"/>
              <a:t>  Loading &amp; Cleaning Data</a:t>
            </a:r>
          </a:p>
          <a:p>
            <a:r>
              <a:rPr lang="en-US" u="sng" dirty="0" smtClean="0"/>
              <a:t>Lesson 5:</a:t>
            </a:r>
            <a:r>
              <a:rPr lang="en-US" dirty="0" smtClean="0"/>
              <a:t>  Data Visualization Basics</a:t>
            </a:r>
          </a:p>
          <a:p>
            <a:r>
              <a:rPr lang="en-US" u="sng" dirty="0" smtClean="0"/>
              <a:t>Lesson 6:</a:t>
            </a:r>
            <a:r>
              <a:rPr lang="en-US" dirty="0" smtClean="0"/>
              <a:t>  Storytelling 101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Capstone Project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2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79738"/>
            <a:ext cx="12192000" cy="1325563"/>
          </a:xfrm>
        </p:spPr>
        <p:txBody>
          <a:bodyPr/>
          <a:lstStyle/>
          <a:p>
            <a:pPr algn="ctr"/>
            <a:r>
              <a:rPr lang="en-US" dirty="0" smtClean="0"/>
              <a:t>Lesson 1: Set 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1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7" y="6842"/>
            <a:ext cx="3802173" cy="1992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6" y="2199651"/>
            <a:ext cx="3802173" cy="1894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6" y="4459238"/>
            <a:ext cx="3802173" cy="18971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038" y="300038"/>
            <a:ext cx="565785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Create a DSX Account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Step 1:</a:t>
            </a:r>
          </a:p>
          <a:p>
            <a:r>
              <a:rPr lang="en-US" dirty="0" smtClean="0"/>
              <a:t>Go to : </a:t>
            </a:r>
            <a:r>
              <a:rPr lang="en-US" dirty="0" smtClean="0">
                <a:hlinkClick r:id="rId5"/>
              </a:rPr>
              <a:t>https://datascience.ibm.com/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Step 2:</a:t>
            </a:r>
          </a:p>
          <a:p>
            <a:r>
              <a:rPr lang="en-US" dirty="0" smtClean="0"/>
              <a:t>Click Sign up on top right corner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3:</a:t>
            </a:r>
          </a:p>
          <a:p>
            <a:r>
              <a:rPr lang="en-US" dirty="0" smtClean="0"/>
              <a:t>Fill in your email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3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25" y="1127644"/>
            <a:ext cx="8299737" cy="41730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6725" y="5643840"/>
            <a:ext cx="88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Final Steps: </a:t>
            </a:r>
            <a:r>
              <a:rPr lang="en-US" dirty="0" smtClean="0"/>
              <a:t>Open your email and click the </a:t>
            </a:r>
            <a:r>
              <a:rPr lang="en-US" smtClean="0"/>
              <a:t>confirmation Link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9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20299"/>
          <a:stretch/>
        </p:blipFill>
        <p:spPr>
          <a:xfrm>
            <a:off x="582215" y="2345668"/>
            <a:ext cx="11027567" cy="4512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7175" y="142876"/>
            <a:ext cx="119348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Navigating the Dashboard</a:t>
            </a:r>
          </a:p>
          <a:p>
            <a:r>
              <a:rPr lang="en-US" dirty="0" smtClean="0"/>
              <a:t>Your Projects	                        Connects to AWS or other Cloud Object Storage	  </a:t>
            </a:r>
          </a:p>
          <a:p>
            <a:endParaRPr lang="en-US" dirty="0"/>
          </a:p>
          <a:p>
            <a:r>
              <a:rPr lang="en-US" dirty="0" smtClean="0"/>
              <a:t>									     Open new </a:t>
            </a:r>
            <a:r>
              <a:rPr lang="en-US" dirty="0" err="1" smtClean="0"/>
              <a:t>Rstudio</a:t>
            </a:r>
            <a:r>
              <a:rPr lang="en-US" dirty="0" smtClean="0"/>
              <a:t> or Notebook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				Helps with loading data	</a:t>
            </a:r>
            <a:endParaRPr lang="en-US" dirty="0"/>
          </a:p>
          <a:p>
            <a:r>
              <a:rPr lang="en-US" dirty="0" smtClean="0"/>
              <a:t>								Articles, Data Sets, Tutorials</a:t>
            </a:r>
            <a:endParaRPr lang="en-US" dirty="0"/>
          </a:p>
          <a:p>
            <a:endParaRPr lang="en-US" dirty="0" smtClean="0"/>
          </a:p>
        </p:txBody>
      </p:sp>
      <p:cxnSp>
        <p:nvCxnSpPr>
          <p:cNvPr id="19" name="Elbow Connector 18"/>
          <p:cNvCxnSpPr/>
          <p:nvPr/>
        </p:nvCxnSpPr>
        <p:spPr>
          <a:xfrm>
            <a:off x="1543050" y="800100"/>
            <a:ext cx="1743075" cy="1395044"/>
          </a:xfrm>
          <a:prstGeom prst="bentConnector3">
            <a:avLst>
              <a:gd name="adj1" fmla="val 1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0800000" flipV="1">
            <a:off x="4614864" y="1449244"/>
            <a:ext cx="4567237" cy="821162"/>
          </a:xfrm>
          <a:prstGeom prst="bentConnector3">
            <a:avLst>
              <a:gd name="adj1" fmla="val 10005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6224589" y="2028827"/>
            <a:ext cx="1462086" cy="316841"/>
          </a:xfrm>
          <a:prstGeom prst="bentConnector3">
            <a:avLst>
              <a:gd name="adj1" fmla="val 9983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943351" y="875362"/>
            <a:ext cx="14287" cy="139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229225" y="2028827"/>
            <a:ext cx="0" cy="241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2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7" y="82869"/>
            <a:ext cx="3802173" cy="1840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6" y="2226703"/>
            <a:ext cx="3802173" cy="18403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6" y="4488980"/>
            <a:ext cx="3802173" cy="18376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038" y="300038"/>
            <a:ext cx="56578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Create New Project!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Step 1:</a:t>
            </a:r>
          </a:p>
          <a:p>
            <a:r>
              <a:rPr lang="en-US" dirty="0" smtClean="0"/>
              <a:t>Name Project and Click “Create”</a:t>
            </a:r>
          </a:p>
          <a:p>
            <a:r>
              <a:rPr lang="en-US" dirty="0" smtClean="0"/>
              <a:t>You don’t need to fiddle with the other options unless you want to change your storage type to AWS, which costs $$$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Step 2:</a:t>
            </a:r>
          </a:p>
          <a:p>
            <a:r>
              <a:rPr lang="en-US" dirty="0" smtClean="0"/>
              <a:t>To Add a Data set click “add Data Assets”</a:t>
            </a:r>
          </a:p>
          <a:p>
            <a:r>
              <a:rPr lang="en-US" dirty="0" smtClean="0"/>
              <a:t>Now click “add notebooks”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3:</a:t>
            </a:r>
          </a:p>
          <a:p>
            <a:r>
              <a:rPr lang="en-US" dirty="0" smtClean="0"/>
              <a:t>Name your notebook and add a description to remind you what it’s for</a:t>
            </a:r>
          </a:p>
          <a:p>
            <a:r>
              <a:rPr lang="en-US" dirty="0" smtClean="0"/>
              <a:t>Click “Create”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Data Science Experience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6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456</Words>
  <Application>Microsoft Macintosh PowerPoint</Application>
  <PresentationFormat>Widescreen</PresentationFormat>
  <Paragraphs>121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HelvNeue Bold for IBM</vt:lpstr>
      <vt:lpstr>HelvNeue Light for IBM</vt:lpstr>
      <vt:lpstr>Lubalin Demi for IBM</vt:lpstr>
      <vt:lpstr>Arial</vt:lpstr>
      <vt:lpstr>Office Theme</vt:lpstr>
      <vt:lpstr>Python For Consultants</vt:lpstr>
      <vt:lpstr>PowerPoint Presentation</vt:lpstr>
      <vt:lpstr>Why Should Consultants Know Python?</vt:lpstr>
      <vt:lpstr>Course Overview</vt:lpstr>
      <vt:lpstr>Lesson 1: Set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Basics:  Hyper-Text Mark-Up Language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Reem Tahir</dc:creator>
  <cp:lastModifiedBy>Reem Tahir</cp:lastModifiedBy>
  <cp:revision>24</cp:revision>
  <dcterms:created xsi:type="dcterms:W3CDTF">2017-10-13T00:37:59Z</dcterms:created>
  <dcterms:modified xsi:type="dcterms:W3CDTF">2017-10-13T04:04:44Z</dcterms:modified>
</cp:coreProperties>
</file>